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6" r:id="rId2"/>
    <p:sldId id="368" r:id="rId3"/>
    <p:sldId id="411" r:id="rId4"/>
    <p:sldId id="406" r:id="rId5"/>
    <p:sldId id="398" r:id="rId6"/>
    <p:sldId id="399" r:id="rId7"/>
    <p:sldId id="395" r:id="rId8"/>
    <p:sldId id="396" r:id="rId9"/>
    <p:sldId id="412" r:id="rId1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82" autoAdjust="0"/>
    <p:restoredTop sz="94676"/>
  </p:normalViewPr>
  <p:slideViewPr>
    <p:cSldViewPr>
      <p:cViewPr varScale="1">
        <p:scale>
          <a:sx n="106" d="100"/>
          <a:sy n="106" d="100"/>
        </p:scale>
        <p:origin x="170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-21734"/>
    </p:cViewPr>
  </p:sorterViewPr>
  <p:notesViewPr>
    <p:cSldViewPr>
      <p:cViewPr varScale="1">
        <p:scale>
          <a:sx n="70" d="100"/>
          <a:sy n="70" d="100"/>
        </p:scale>
        <p:origin x="2191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fld id="{D3599520-24BF-4529-865C-1544114569A1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1CB4B1FE-E76D-4EB0-ABDA-7F3633CC05D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Simplest way to explain confounding</a:t>
            </a:r>
            <a:r>
              <a:rPr lang="en-US" baseline="0" dirty="0"/>
              <a:t> is that confounding exists when the observed RR isn’t equal to the causal RR or the same for the RD or </a:t>
            </a:r>
            <a:r>
              <a:rPr lang="en-US" baseline="0" dirty="0" err="1"/>
              <a:t>OR</a:t>
            </a:r>
            <a:r>
              <a:rPr lang="en-US" baseline="0" dirty="0"/>
              <a:t>.  Typically confounding is discussed on the relative scale, but it certainly can be present on the absolute scale.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CB4B1FE-E76D-4EB0-ABDA-7F3633CC05D5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5629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5970588"/>
            <a:ext cx="9144000" cy="887412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9525" y="6053138"/>
            <a:ext cx="2249488" cy="712787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359025" y="6043613"/>
            <a:ext cx="6784975" cy="714375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9013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E3EA630E-8D56-4A53-859F-820935131F75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10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975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750569CF-78FA-4E49-9D34-F27D607C734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44881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2E221B-C27B-4132-B735-6E5735B29FDC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A40FB8-0D4C-4C3B-9918-B0D19B1BDE9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60401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6096000" y="0"/>
            <a:ext cx="320675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0"/>
            <a:ext cx="22098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485008-E477-452D-B3E5-7FA749370965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248400"/>
            <a:ext cx="5573713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9BCEF0-324C-4B93-A9D5-BC2D2684384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548480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2E66CC-BE83-4E97-8861-0AF0BFEC7A7D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5DFA24-61EE-41E7-B76C-38C1166D453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817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258978A-A27C-4C72-82A1-6C014E5AA368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8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5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pPr>
              <a:defRPr/>
            </a:pPr>
            <a:fld id="{6C5381A6-1D4F-432F-AD74-846CEF2C6EB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851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fld id="{8CB22342-F242-4C66-98F6-68B5D2595805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A28146-7975-4D5D-8887-41C8C446145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357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9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fld id="{EBE764DC-DA14-4B4A-9A48-27D5EA4B36CF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8" name="Slide Number Placeholder 1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97EA55-A9B9-4547-8814-99966FD4251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9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94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0E41C62-BAE1-4E45-8850-78755416C901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4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93BE91-E9D1-42D5-827E-9F0CE50C778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47637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160F40-3E59-445E-906E-1FC442C2AB1C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>
              <a:defRPr/>
            </a:pPr>
            <a:fld id="{E8FFD09E-077D-41AF-BFAA-CBEC5A66E7C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532059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/>
          <a:lstStyle>
            <a:lvl1pPr algn="l">
              <a:buNone/>
              <a:defRPr sz="4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E9D3C0-30A2-4C5A-ADD1-F8AC93AA6BF4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6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016F1F-6172-4570-99B0-B44F0655B55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396859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white">
          <a:xfrm>
            <a:off x="-9525" y="4572000"/>
            <a:ext cx="9144000" cy="887413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-9525" y="4664075"/>
            <a:ext cx="1463675" cy="712788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544638" y="4654550"/>
            <a:ext cx="7599362" cy="712788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 bwMode="white">
          <a:xfrm>
            <a:off x="1447800" y="0"/>
            <a:ext cx="100013" cy="6867525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fld id="{7FF4DBBF-9E22-41B2-8AA6-EDCDA4D60BB2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10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50"/>
            <a:ext cx="1447800" cy="663575"/>
          </a:xfrm>
        </p:spPr>
        <p:txBody>
          <a:bodyPr/>
          <a:lstStyle>
            <a:lvl1pPr>
              <a:defRPr sz="2800"/>
            </a:lvl1pPr>
          </a:lstStyle>
          <a:p>
            <a:pPr>
              <a:defRPr/>
            </a:pPr>
            <a:fld id="{0B22B8F8-2EB5-45DA-8792-1920622E648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11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400"/>
            <a:ext cx="4572000" cy="365125"/>
          </a:xfrm>
        </p:spPr>
        <p:txBody>
          <a:bodyPr rtlCol="0"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553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1"/>
          <p:cNvSpPr>
            <a:spLocks noGrp="1"/>
          </p:cNvSpPr>
          <p:nvPr>
            <p:ph type="title"/>
          </p:nvPr>
        </p:nvSpPr>
        <p:spPr bwMode="auto">
          <a:xfrm>
            <a:off x="609600" y="228600"/>
            <a:ext cx="8153400" cy="99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12"/>
          <p:cNvSpPr>
            <a:spLocks noGrp="1"/>
          </p:cNvSpPr>
          <p:nvPr>
            <p:ph type="body" idx="1"/>
          </p:nvPr>
        </p:nvSpPr>
        <p:spPr bwMode="auto">
          <a:xfrm>
            <a:off x="612775" y="1600200"/>
            <a:ext cx="81534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0E1B116A-F681-4853-B980-F6611F069F17}" type="datetimeFigureOut">
              <a:rPr lang="en-US"/>
              <a:pPr>
                <a:defRPr/>
              </a:pPr>
              <a:t>8/25/20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400"/>
            <a:ext cx="5421313" cy="365125"/>
          </a:xfrm>
          <a:prstGeom prst="rect">
            <a:avLst/>
          </a:prstGeom>
        </p:spPr>
        <p:txBody>
          <a:bodyPr vert="horz" anchor="ctr"/>
          <a:lstStyle>
            <a:lvl1pPr algn="r" eaLnBrk="1" fontAlgn="auto" latinLnBrk="0" hangingPunct="1">
              <a:spcBef>
                <a:spcPts val="0"/>
              </a:spcBef>
              <a:spcAft>
                <a:spcPts val="0"/>
              </a:spcAft>
              <a:defRPr kumimoji="0" sz="1400">
                <a:solidFill>
                  <a:schemeClr val="tx2"/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5075"/>
            <a:ext cx="9144000" cy="31908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0" y="1279525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79525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1588"/>
            <a:ext cx="533400" cy="2444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algn="ctr" eaLnBrk="1" hangingPunct="1">
              <a:defRPr sz="1400" b="1">
                <a:solidFill>
                  <a:srgbClr val="FFFFFF"/>
                </a:solidFill>
                <a:latin typeface="Tw Cen MT" panose="020B0602020104020603" pitchFamily="34" charset="0"/>
              </a:defRPr>
            </a:lvl1pPr>
          </a:lstStyle>
          <a:p>
            <a:pPr>
              <a:defRPr/>
            </a:pPr>
            <a:fld id="{02AEBE2F-3A4B-486D-9BA7-07DC1059817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5" r:id="rId1"/>
    <p:sldLayoutId id="2147483851" r:id="rId2"/>
    <p:sldLayoutId id="2147483856" r:id="rId3"/>
    <p:sldLayoutId id="2147483857" r:id="rId4"/>
    <p:sldLayoutId id="2147483858" r:id="rId5"/>
    <p:sldLayoutId id="2147483852" r:id="rId6"/>
    <p:sldLayoutId id="2147483859" r:id="rId7"/>
    <p:sldLayoutId id="2147483853" r:id="rId8"/>
    <p:sldLayoutId id="2147483860" r:id="rId9"/>
    <p:sldLayoutId id="2147483854" r:id="rId10"/>
    <p:sldLayoutId id="214748386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w Cen MT" pitchFamily="34" charset="0"/>
        </a:defRPr>
      </a:lvl9pPr>
    </p:titleStyle>
    <p:bodyStyle>
      <a:lvl1pPr marL="319088" indent="-319088" algn="l" rtl="0" eaLnBrk="0" fontAlgn="base" hangingPunct="0">
        <a:spcBef>
          <a:spcPts val="700"/>
        </a:spcBef>
        <a:spcAft>
          <a:spcPct val="0"/>
        </a:spcAft>
        <a:buClr>
          <a:schemeClr val="accent2"/>
        </a:buClr>
        <a:buSzPct val="60000"/>
        <a:buFont typeface="Wingdings" panose="05000000000000000000" pitchFamily="2" charset="2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39763" indent="-273050" algn="l" rtl="0" eaLnBrk="0" fontAlgn="base" hangingPunct="0">
        <a:spcBef>
          <a:spcPts val="550"/>
        </a:spcBef>
        <a:spcAft>
          <a:spcPct val="0"/>
        </a:spcAft>
        <a:buClr>
          <a:schemeClr val="accent1"/>
        </a:buClr>
        <a:buSzPct val="70000"/>
        <a:buFont typeface="Wingdings 2" panose="05020102010507070707" pitchFamily="18" charset="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0" fontAlgn="base" hangingPunct="0">
        <a:spcBef>
          <a:spcPts val="500"/>
        </a:spcBef>
        <a:spcAft>
          <a:spcPct val="0"/>
        </a:spcAft>
        <a:buClr>
          <a:schemeClr val="accent2"/>
        </a:buClr>
        <a:buSzPct val="75000"/>
        <a:buFont typeface="Wingdings" panose="05000000000000000000" pitchFamily="2" charset="2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0" fontAlgn="base" hangingPunct="0">
        <a:spcBef>
          <a:spcPts val="400"/>
        </a:spcBef>
        <a:spcAft>
          <a:spcPct val="0"/>
        </a:spcAft>
        <a:buClr>
          <a:srgbClr val="A5AB81"/>
        </a:buClr>
        <a:buSzPct val="7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0" fontAlgn="base" hangingPunct="0">
        <a:spcBef>
          <a:spcPts val="400"/>
        </a:spcBef>
        <a:spcAft>
          <a:spcPct val="0"/>
        </a:spcAft>
        <a:buClr>
          <a:srgbClr val="D8B25C"/>
        </a:buClr>
        <a:buSzPct val="65000"/>
        <a:buFont typeface="Wingdings" panose="05000000000000000000" pitchFamily="2" charset="2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Confounding</a:t>
            </a:r>
          </a:p>
        </p:txBody>
      </p:sp>
      <p:sp>
        <p:nvSpPr>
          <p:cNvPr id="11267" name="Subtitle 2"/>
          <p:cNvSpPr>
            <a:spLocks noGrp="1"/>
          </p:cNvSpPr>
          <p:nvPr>
            <p:ph type="subTitle" idx="1"/>
          </p:nvPr>
        </p:nvSpPr>
        <p:spPr>
          <a:xfrm>
            <a:off x="2362200" y="6049963"/>
            <a:ext cx="6705600" cy="685800"/>
          </a:xfrm>
        </p:spPr>
        <p:txBody>
          <a:bodyPr/>
          <a:lstStyle/>
          <a:p>
            <a:pPr eaLnBrk="1" hangingPunct="1"/>
            <a:r>
              <a:rPr lang="en-US" altLang="en-US" dirty="0"/>
              <a:t>Part 1: What is confounding?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0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altLang="en-US" dirty="0"/>
              <a:t>What is confounding?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62F5C4-C52F-FC4A-8D20-E38EEE46F5A2}"/>
              </a:ext>
            </a:extLst>
          </p:cNvPr>
          <p:cNvSpPr txBox="1"/>
          <p:nvPr/>
        </p:nvSpPr>
        <p:spPr>
          <a:xfrm>
            <a:off x="571500" y="1676400"/>
            <a:ext cx="8343900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Recall that in an RCT, we randomize the receipt of a treatment to ensure that the treated and untreated groups are </a:t>
            </a:r>
            <a:r>
              <a:rPr lang="en-US" sz="1600" b="1" dirty="0"/>
              <a:t>exchangeable </a:t>
            </a:r>
            <a:r>
              <a:rPr lang="en-US" sz="1600" dirty="0"/>
              <a:t>with respect to any factors that could also influence the outcome under study (e.g. age, comorbidities, other treatments)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Before randomization</a:t>
            </a:r>
            <a:r>
              <a:rPr lang="en-US" sz="1600" dirty="0"/>
              <a:t>, each person in the RCT has two </a:t>
            </a:r>
            <a:r>
              <a:rPr lang="en-US" sz="1600" i="1" dirty="0"/>
              <a:t>potential outcomes</a:t>
            </a:r>
            <a:r>
              <a:rPr lang="en-US" sz="1600" dirty="0"/>
              <a:t>: one that will be observed under the vaccine (X=1) and one under placebo (X=0)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Importantly, each person’s potential outcomes are </a:t>
            </a:r>
            <a:r>
              <a:rPr lang="en-US" sz="1600" b="1" dirty="0"/>
              <a:t>independent</a:t>
            </a:r>
            <a:r>
              <a:rPr lang="en-US" sz="1600" dirty="0"/>
              <a:t> of the treatment they actually receive, once the coin is tossed </a:t>
            </a:r>
            <a:r>
              <a:rPr lang="en-US" sz="1600" dirty="0">
                <a:sym typeface="Wingdings" pitchFamily="2" charset="2"/>
              </a:rPr>
              <a:t> this is exchangeability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87ACB69-49A5-9847-BDBE-F84595026F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9043" y="2803872"/>
            <a:ext cx="1061276" cy="1665181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CA9D598-9429-6F41-99DD-1298E5F01FD1}"/>
              </a:ext>
            </a:extLst>
          </p:cNvPr>
          <p:cNvCxnSpPr>
            <a:cxnSpLocks/>
          </p:cNvCxnSpPr>
          <p:nvPr/>
        </p:nvCxnSpPr>
        <p:spPr>
          <a:xfrm flipV="1">
            <a:off x="3118737" y="3334510"/>
            <a:ext cx="614855" cy="3527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257062A-3A69-C443-9591-9743350C1F52}"/>
              </a:ext>
            </a:extLst>
          </p:cNvPr>
          <p:cNvCxnSpPr>
            <a:cxnSpLocks/>
          </p:cNvCxnSpPr>
          <p:nvPr/>
        </p:nvCxnSpPr>
        <p:spPr>
          <a:xfrm>
            <a:off x="3118737" y="3925031"/>
            <a:ext cx="564722" cy="40863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1A2B9A5-4095-A043-8C6C-7FA0F7391A81}"/>
              </a:ext>
            </a:extLst>
          </p:cNvPr>
          <p:cNvSpPr txBox="1"/>
          <p:nvPr/>
        </p:nvSpPr>
        <p:spPr>
          <a:xfrm>
            <a:off x="3886200" y="3227717"/>
            <a:ext cx="4267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Vaccine (we will set X equal to 1)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CA2537-945D-A449-9F97-7F5F31B05208}"/>
              </a:ext>
            </a:extLst>
          </p:cNvPr>
          <p:cNvSpPr txBox="1"/>
          <p:nvPr/>
        </p:nvSpPr>
        <p:spPr>
          <a:xfrm>
            <a:off x="3886200" y="4220128"/>
            <a:ext cx="3352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Placebo (we will set X equal to 0)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CBA7F24-1307-0843-BB02-834C23F4CB48}"/>
              </a:ext>
            </a:extLst>
          </p:cNvPr>
          <p:cNvSpPr txBox="1"/>
          <p:nvPr/>
        </p:nvSpPr>
        <p:spPr>
          <a:xfrm>
            <a:off x="1162610" y="4701783"/>
            <a:ext cx="22541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0070C0"/>
                </a:solidFill>
              </a:rPr>
              <a:t>Randomization (coin toss)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8D09A1E6-434B-E041-87E8-DF4818352D48}"/>
                  </a:ext>
                </a:extLst>
              </p:cNvPr>
              <p:cNvSpPr/>
              <p:nvPr/>
            </p:nvSpPr>
            <p:spPr>
              <a:xfrm>
                <a:off x="7391400" y="6248400"/>
                <a:ext cx="84247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 err="1"/>
                  <a:t>Y</a:t>
                </a:r>
                <a:r>
                  <a:rPr lang="en-US" baseline="-25000" dirty="0" err="1"/>
                  <a:t>a</a:t>
                </a:r>
                <a:r>
                  <a:rPr lang="en-US" baseline="-25000" dirty="0"/>
                  <a:t>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∐</m:t>
                    </m:r>
                  </m:oMath>
                </a14:m>
                <a:r>
                  <a:rPr lang="en-US" dirty="0"/>
                  <a:t> A</a:t>
                </a:r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8D09A1E6-434B-E041-87E8-DF4818352D4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91400" y="6248400"/>
                <a:ext cx="842475" cy="369332"/>
              </a:xfrm>
              <a:prstGeom prst="rect">
                <a:avLst/>
              </a:prstGeom>
              <a:blipFill>
                <a:blip r:embed="rId3"/>
                <a:stretch>
                  <a:fillRect l="-5970" t="-6897" r="-4478" b="-241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AutoShape 2" descr="LaTeX: \coprod">
            <a:extLst>
              <a:ext uri="{FF2B5EF4-FFF2-40B4-BE49-F238E27FC236}">
                <a16:creationId xmlns:a16="http://schemas.microsoft.com/office/drawing/2014/main" id="{A087D220-7BA0-1443-8DAF-F55C96B8542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010210" y="9144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4" descr="LaTeX: \coprod">
            <a:extLst>
              <a:ext uri="{FF2B5EF4-FFF2-40B4-BE49-F238E27FC236}">
                <a16:creationId xmlns:a16="http://schemas.microsoft.com/office/drawing/2014/main" id="{A4569635-C08D-EC40-8A7C-8ABE1D9C996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52400" y="-22860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  <p:bldP spid="18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0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altLang="en-US" dirty="0"/>
              <a:t>What is confounding?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E62F5C4-C52F-FC4A-8D20-E38EEE46F5A2}"/>
              </a:ext>
            </a:extLst>
          </p:cNvPr>
          <p:cNvSpPr txBox="1"/>
          <p:nvPr/>
        </p:nvSpPr>
        <p:spPr>
          <a:xfrm>
            <a:off x="647700" y="1649083"/>
            <a:ext cx="80010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 observational studies, we obviously cannot randomize! Rather, we use unexposed comparison groups in observational epidemiology.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We try to make sure that the observed outcomes for the </a:t>
            </a:r>
            <a:r>
              <a:rPr lang="en-US" sz="1600" b="1" dirty="0"/>
              <a:t>unexposed group </a:t>
            </a:r>
            <a:r>
              <a:rPr lang="en-US" sz="1600" dirty="0"/>
              <a:t>represent the counterfactual potential outcomes for the exposed group, had they not been exposed!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 other words, we want the exposed and unexposed groups to be as similar as possible, with the exception of their exposure status.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0" name="TextBox 4">
            <a:extLst>
              <a:ext uri="{FF2B5EF4-FFF2-40B4-BE49-F238E27FC236}">
                <a16:creationId xmlns:a16="http://schemas.microsoft.com/office/drawing/2014/main" id="{CBC1DB7E-2FD4-374A-8C3A-21EB68A1FF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4968" y="5095775"/>
            <a:ext cx="271621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1400" dirty="0"/>
              <a:t>Heavy coffee consumption </a:t>
            </a:r>
          </a:p>
          <a:p>
            <a:r>
              <a:rPr lang="en-US" altLang="en-US" sz="1400" dirty="0"/>
              <a:t>(6+ cups vs. 1 cup per day)</a:t>
            </a:r>
          </a:p>
        </p:txBody>
      </p:sp>
      <p:sp>
        <p:nvSpPr>
          <p:cNvPr id="11" name="TextBox 5">
            <a:extLst>
              <a:ext uri="{FF2B5EF4-FFF2-40B4-BE49-F238E27FC236}">
                <a16:creationId xmlns:a16="http://schemas.microsoft.com/office/drawing/2014/main" id="{06D468A8-3A97-3045-8144-032D65A066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5203496"/>
            <a:ext cx="201771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r>
              <a:rPr lang="en-US" altLang="en-US" sz="1400" dirty="0"/>
              <a:t>Myocardial infarction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16C39EE-364C-7E41-8562-2AE6E12AE4CE}"/>
              </a:ext>
            </a:extLst>
          </p:cNvPr>
          <p:cNvCxnSpPr>
            <a:cxnSpLocks/>
          </p:cNvCxnSpPr>
          <p:nvPr/>
        </p:nvCxnSpPr>
        <p:spPr>
          <a:xfrm>
            <a:off x="3101181" y="5410200"/>
            <a:ext cx="3094037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  <a:effectLst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825C193A-7F48-3C43-B5FE-B5D2EBF18FDA}"/>
              </a:ext>
            </a:extLst>
          </p:cNvPr>
          <p:cNvSpPr txBox="1"/>
          <p:nvPr/>
        </p:nvSpPr>
        <p:spPr>
          <a:xfrm>
            <a:off x="4343400" y="4953000"/>
            <a:ext cx="45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" name="Oval Callout 4">
            <a:extLst>
              <a:ext uri="{FF2B5EF4-FFF2-40B4-BE49-F238E27FC236}">
                <a16:creationId xmlns:a16="http://schemas.microsoft.com/office/drawing/2014/main" id="{A839AAE8-588C-B742-853D-2BE8B48EBA10}"/>
              </a:ext>
            </a:extLst>
          </p:cNvPr>
          <p:cNvSpPr/>
          <p:nvPr/>
        </p:nvSpPr>
        <p:spPr>
          <a:xfrm>
            <a:off x="1905000" y="5791200"/>
            <a:ext cx="3048000" cy="990600"/>
          </a:xfrm>
          <a:prstGeom prst="wedgeEllipseCallout">
            <a:avLst>
              <a:gd name="adj1" fmla="val -60397"/>
              <a:gd name="adj2" fmla="val -673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Imagine this was randomized – we want the potential outcomes for the heavy versus light coffee drinkers to be equal, before they ”receive” their coffee drinking exposure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65A538-B90F-EE45-93E5-9014D1619E2C}"/>
              </a:ext>
            </a:extLst>
          </p:cNvPr>
          <p:cNvSpPr txBox="1"/>
          <p:nvPr/>
        </p:nvSpPr>
        <p:spPr>
          <a:xfrm>
            <a:off x="3748088" y="4302389"/>
            <a:ext cx="1752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Cigarette smoking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6386AED-9BAF-F94F-8CB9-60C44E70C17A}"/>
              </a:ext>
            </a:extLst>
          </p:cNvPr>
          <p:cNvCxnSpPr>
            <a:cxnSpLocks/>
          </p:cNvCxnSpPr>
          <p:nvPr/>
        </p:nvCxnSpPr>
        <p:spPr>
          <a:xfrm>
            <a:off x="5487988" y="4572000"/>
            <a:ext cx="1217612" cy="5375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B24195D-8594-734A-A33A-A59F89462725}"/>
              </a:ext>
            </a:extLst>
          </p:cNvPr>
          <p:cNvCxnSpPr>
            <a:cxnSpLocks/>
          </p:cNvCxnSpPr>
          <p:nvPr/>
        </p:nvCxnSpPr>
        <p:spPr>
          <a:xfrm flipH="1">
            <a:off x="2566988" y="4491212"/>
            <a:ext cx="1106488" cy="48988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541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4" grpId="0"/>
      <p:bldP spid="5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Confounding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In the previous example, if we had estimated an RR for the association between heavy coffee consumption and myocardial infarction but did not account for cigarette smoking as a confounder, then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RR</a:t>
            </a:r>
            <a:r>
              <a:rPr lang="en-US" sz="20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observed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≠ </a:t>
            </a:r>
            <a:r>
              <a:rPr lang="en-US" sz="2000" dirty="0" err="1">
                <a:latin typeface="Arial" panose="020B0604020202020204" pitchFamily="34" charset="0"/>
                <a:cs typeface="Arial" panose="020B0604020202020204" pitchFamily="34" charset="0"/>
              </a:rPr>
              <a:t>RR</a:t>
            </a:r>
            <a:r>
              <a:rPr lang="en-US" sz="24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causal</a:t>
            </a:r>
            <a:r>
              <a:rPr lang="en-US" sz="2400" baseline="-25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Confounding exists when:</a:t>
            </a:r>
          </a:p>
          <a:p>
            <a:pPr lvl="1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RR</a:t>
            </a:r>
            <a:r>
              <a:rPr lang="en-US" sz="20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observed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≠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RR</a:t>
            </a:r>
            <a:r>
              <a:rPr lang="en-US" sz="24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causal</a:t>
            </a:r>
            <a:endParaRPr lang="en-US" sz="24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n-US" sz="24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observed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≠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  <a:r>
              <a:rPr lang="en-US" sz="28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causal</a:t>
            </a:r>
            <a:endParaRPr lang="en-US" sz="24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US" sz="20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observed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≠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RD</a:t>
            </a:r>
            <a:r>
              <a:rPr lang="en-US" sz="2400" baseline="-25000" dirty="0" err="1">
                <a:latin typeface="Arial" panose="020B0604020202020204" pitchFamily="34" charset="0"/>
                <a:cs typeface="Arial" panose="020B0604020202020204" pitchFamily="34" charset="0"/>
              </a:rPr>
              <a:t>causal</a:t>
            </a:r>
            <a:endParaRPr lang="en-US" sz="24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2400" baseline="-25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baseline="-25000" dirty="0">
              <a:latin typeface="Edwardian Script ITC" panose="030303020407070D0804" pitchFamily="66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Confounding can be present any type of measure of association</a:t>
            </a:r>
          </a:p>
        </p:txBody>
      </p:sp>
    </p:spTree>
    <p:extLst>
      <p:ext uri="{BB962C8B-B14F-4D97-AF65-F5344CB8AC3E}">
        <p14:creationId xmlns:p14="http://schemas.microsoft.com/office/powerpoint/2010/main" val="1921939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612775" y="228600"/>
            <a:ext cx="8153400" cy="990600"/>
          </a:xfrm>
        </p:spPr>
        <p:txBody>
          <a:bodyPr/>
          <a:lstStyle/>
          <a:p>
            <a:pPr eaLnBrk="1" hangingPunct="1"/>
            <a:r>
              <a:rPr lang="en-US" altLang="en-US" dirty="0"/>
              <a:t>Confounding: Definitions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sz="quarter" idx="1"/>
          </p:nvPr>
        </p:nvSpPr>
        <p:spPr>
          <a:xfrm>
            <a:off x="612775" y="1600200"/>
            <a:ext cx="8153400" cy="4495800"/>
          </a:xfrm>
        </p:spPr>
        <p:txBody>
          <a:bodyPr/>
          <a:lstStyle/>
          <a:p>
            <a:pPr eaLnBrk="1" hangingPunct="1"/>
            <a:r>
              <a:rPr lang="en-US" altLang="en-US" sz="2400" b="1" dirty="0"/>
              <a:t>Definition (</a:t>
            </a:r>
            <a:r>
              <a:rPr lang="en-US" altLang="en-US" sz="2400" b="1" dirty="0" err="1"/>
              <a:t>Szklo</a:t>
            </a:r>
            <a:r>
              <a:rPr lang="en-US" altLang="en-US" sz="2400" b="1" dirty="0"/>
              <a:t>): </a:t>
            </a:r>
            <a:r>
              <a:rPr lang="en-US" altLang="en-US" sz="2400" dirty="0"/>
              <a:t>a non-causal association between a given exposure and an outcome, which is observed as a result of the influence of a third variable (or group of variables)</a:t>
            </a:r>
          </a:p>
          <a:p>
            <a:pPr eaLnBrk="1" hangingPunct="1"/>
            <a:endParaRPr lang="en-US" altLang="en-US" sz="2400" dirty="0"/>
          </a:p>
          <a:p>
            <a:pPr eaLnBrk="1" hangingPunct="1"/>
            <a:r>
              <a:rPr lang="en-US" altLang="en-US" sz="2400" b="1" dirty="0"/>
              <a:t>Definition (Kobayashi): </a:t>
            </a:r>
            <a:r>
              <a:rPr lang="en-US" altLang="en-US" sz="2400" dirty="0"/>
              <a:t>A spurious (non-causal) or distorted observed association between an exposure and outcome that is a result of an unmeasured common cause of both the exposure and outcome</a:t>
            </a:r>
          </a:p>
          <a:p>
            <a:pPr eaLnBrk="1" hangingPunct="1"/>
            <a:endParaRPr lang="en-US" altLang="en-US" sz="2400" dirty="0"/>
          </a:p>
          <a:p>
            <a:pPr eaLnBrk="1" hangingPunct="1"/>
            <a:r>
              <a:rPr lang="en-US" altLang="en-US" sz="2400" dirty="0"/>
              <a:t>“Third variable” = common cause of exposure and outcome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>
          <a:xfrm>
            <a:off x="612775" y="228600"/>
            <a:ext cx="8153400" cy="990600"/>
          </a:xfrm>
        </p:spPr>
        <p:txBody>
          <a:bodyPr/>
          <a:lstStyle/>
          <a:p>
            <a:pPr eaLnBrk="1" hangingPunct="1"/>
            <a:r>
              <a:rPr lang="en-US" altLang="en-US"/>
              <a:t>Confounding</a:t>
            </a:r>
          </a:p>
        </p:txBody>
      </p:sp>
      <p:sp>
        <p:nvSpPr>
          <p:cNvPr id="23555" name="Content Placeholder 2"/>
          <p:cNvSpPr>
            <a:spLocks noGrp="1"/>
          </p:cNvSpPr>
          <p:nvPr>
            <p:ph sz="quarter" idx="1"/>
          </p:nvPr>
        </p:nvSpPr>
        <p:spPr>
          <a:xfrm>
            <a:off x="612775" y="1600200"/>
            <a:ext cx="8153400" cy="4495800"/>
          </a:xfrm>
        </p:spPr>
        <p:txBody>
          <a:bodyPr/>
          <a:lstStyle/>
          <a:p>
            <a:pPr eaLnBrk="1" hangingPunct="1"/>
            <a:r>
              <a:rPr lang="en-US" altLang="en-US" sz="2000" dirty="0"/>
              <a:t>More likely to occur in observational studies than experimental studies, but can occur in both study types</a:t>
            </a:r>
          </a:p>
          <a:p>
            <a:pPr eaLnBrk="1" hangingPunct="1">
              <a:buFont typeface="Wingdings" panose="05000000000000000000" pitchFamily="2" charset="2"/>
              <a:buNone/>
            </a:pPr>
            <a:endParaRPr lang="en-US" alt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3563140"/>
              </p:ext>
            </p:extLst>
          </p:nvPr>
        </p:nvGraphicFramePr>
        <p:xfrm>
          <a:off x="708025" y="2438400"/>
          <a:ext cx="7962900" cy="4063259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2244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63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543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66349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Study Design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Experimental: RCT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Observational:</a:t>
                      </a:r>
                      <a:r>
                        <a:rPr lang="en-US" sz="1600" baseline="0" dirty="0"/>
                        <a:t> Prospective Study</a:t>
                      </a:r>
                      <a:endParaRPr lang="en-US" sz="1600" dirty="0"/>
                    </a:p>
                  </a:txBody>
                  <a:tcPr marT="45733" marB="45733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9725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Approach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Random allocation of treatment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00" dirty="0"/>
                        <a:t>Nonrandom allocation of exposure</a:t>
                      </a:r>
                    </a:p>
                  </a:txBody>
                  <a:tcPr marT="45733" marB="45733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85800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Example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A: Vaccine</a:t>
                      </a:r>
                    </a:p>
                    <a:p>
                      <a:pPr algn="ctr"/>
                      <a:r>
                        <a:rPr lang="en-US" sz="1600" dirty="0"/>
                        <a:t>B: Placebo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A: Smokers</a:t>
                      </a:r>
                    </a:p>
                    <a:p>
                      <a:pPr algn="ctr"/>
                      <a:r>
                        <a:rPr lang="en-US" sz="1600" dirty="0"/>
                        <a:t>B:</a:t>
                      </a:r>
                      <a:r>
                        <a:rPr lang="en-US" sz="1600" baseline="0" dirty="0"/>
                        <a:t> Nonsmokers</a:t>
                      </a:r>
                      <a:endParaRPr lang="en-US" sz="1600" dirty="0"/>
                    </a:p>
                  </a:txBody>
                  <a:tcPr marT="45733" marB="45733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27197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Source of confounding </a:t>
                      </a:r>
                      <a:r>
                        <a:rPr lang="en-US" sz="1100" dirty="0"/>
                        <a:t>(difference(s) between groups)</a:t>
                      </a:r>
                      <a:endParaRPr lang="en-US" sz="1600" dirty="0"/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Random</a:t>
                      </a:r>
                      <a:r>
                        <a:rPr lang="en-US" sz="1600" baseline="0" dirty="0"/>
                        <a:t> difference(s) between groups A and B: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Random difference(s)</a:t>
                      </a:r>
                      <a:r>
                        <a:rPr lang="en-US" sz="1600" baseline="0" dirty="0"/>
                        <a:t> and factors associated with the exposure of interest</a:t>
                      </a:r>
                    </a:p>
                  </a:txBody>
                  <a:tcPr marT="45733" marB="45733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73862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Type of confounding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aseline="0" dirty="0"/>
                        <a:t>Chance non-exchangeability</a:t>
                      </a:r>
                    </a:p>
                  </a:txBody>
                  <a:tcPr marT="45733" marB="45733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Structural non-exchangeability</a:t>
                      </a:r>
                    </a:p>
                  </a:txBody>
                  <a:tcPr marT="45733" marB="45733"/>
                </a:tc>
                <a:extLst>
                  <a:ext uri="{0D108BD9-81ED-4DB2-BD59-A6C34878D82A}">
                    <a16:rowId xmlns:a16="http://schemas.microsoft.com/office/drawing/2014/main" val="769794996"/>
                  </a:ext>
                </a:extLst>
              </a:tr>
            </a:tbl>
          </a:graphicData>
        </a:graphic>
      </p:graphicFrame>
      <p:sp>
        <p:nvSpPr>
          <p:cNvPr id="23578" name="TextBox 4"/>
          <p:cNvSpPr txBox="1">
            <a:spLocks noChangeArrowheads="1"/>
          </p:cNvSpPr>
          <p:nvPr/>
        </p:nvSpPr>
        <p:spPr bwMode="auto">
          <a:xfrm>
            <a:off x="7053263" y="6488113"/>
            <a:ext cx="20907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"/>
              <a:defRPr sz="29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"/>
              <a:defRPr sz="2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spcBef>
                <a:spcPts val="5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"/>
              <a:defRPr sz="23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spcBef>
                <a:spcPts val="400"/>
              </a:spcBef>
              <a:buClr>
                <a:srgbClr val="A5AB81"/>
              </a:buClr>
              <a:buSzPct val="7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spcBef>
                <a:spcPts val="400"/>
              </a:spcBef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800"/>
              <a:t>Adapted from: Szklo</a:t>
            </a:r>
          </a:p>
        </p:txBody>
      </p:sp>
      <p:cxnSp>
        <p:nvCxnSpPr>
          <p:cNvPr id="7" name="Straight Arrow Connector 6"/>
          <p:cNvCxnSpPr/>
          <p:nvPr/>
        </p:nvCxnSpPr>
        <p:spPr>
          <a:xfrm rot="5400000">
            <a:off x="4038600" y="3407817"/>
            <a:ext cx="304800" cy="152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rot="16200000" flipH="1">
            <a:off x="7448673" y="3417680"/>
            <a:ext cx="304800" cy="152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5400000">
            <a:off x="6915273" y="3417680"/>
            <a:ext cx="304800" cy="152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16200000" flipH="1">
            <a:off x="4724400" y="3407817"/>
            <a:ext cx="304800" cy="1524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583" name="TextBox 13"/>
          <p:cNvSpPr txBox="1">
            <a:spLocks noChangeArrowheads="1"/>
          </p:cNvSpPr>
          <p:nvPr/>
        </p:nvSpPr>
        <p:spPr bwMode="auto">
          <a:xfrm>
            <a:off x="3886200" y="3712617"/>
            <a:ext cx="30809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"/>
              <a:defRPr sz="29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"/>
              <a:defRPr sz="2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spcBef>
                <a:spcPts val="5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"/>
              <a:defRPr sz="23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spcBef>
                <a:spcPts val="400"/>
              </a:spcBef>
              <a:buClr>
                <a:srgbClr val="A5AB81"/>
              </a:buClr>
              <a:buSzPct val="7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spcBef>
                <a:spcPts val="400"/>
              </a:spcBef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A</a:t>
            </a:r>
          </a:p>
        </p:txBody>
      </p:sp>
      <p:sp>
        <p:nvSpPr>
          <p:cNvPr id="23584" name="TextBox 14"/>
          <p:cNvSpPr txBox="1">
            <a:spLocks noChangeArrowheads="1"/>
          </p:cNvSpPr>
          <p:nvPr/>
        </p:nvSpPr>
        <p:spPr bwMode="auto">
          <a:xfrm>
            <a:off x="4876800" y="3712617"/>
            <a:ext cx="28725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"/>
              <a:defRPr sz="29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"/>
              <a:defRPr sz="2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spcBef>
                <a:spcPts val="5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"/>
              <a:defRPr sz="23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spcBef>
                <a:spcPts val="400"/>
              </a:spcBef>
              <a:buClr>
                <a:srgbClr val="A5AB81"/>
              </a:buClr>
              <a:buSzPct val="7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spcBef>
                <a:spcPts val="400"/>
              </a:spcBef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B</a:t>
            </a:r>
          </a:p>
        </p:txBody>
      </p:sp>
      <p:sp>
        <p:nvSpPr>
          <p:cNvPr id="23585" name="TextBox 15"/>
          <p:cNvSpPr txBox="1">
            <a:spLocks noChangeArrowheads="1"/>
          </p:cNvSpPr>
          <p:nvPr/>
        </p:nvSpPr>
        <p:spPr bwMode="auto">
          <a:xfrm>
            <a:off x="6686673" y="3722480"/>
            <a:ext cx="32385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"/>
              <a:defRPr sz="29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"/>
              <a:defRPr sz="2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spcBef>
                <a:spcPts val="5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"/>
              <a:defRPr sz="23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spcBef>
                <a:spcPts val="400"/>
              </a:spcBef>
              <a:buClr>
                <a:srgbClr val="A5AB81"/>
              </a:buClr>
              <a:buSzPct val="7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spcBef>
                <a:spcPts val="400"/>
              </a:spcBef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A</a:t>
            </a:r>
          </a:p>
        </p:txBody>
      </p:sp>
      <p:sp>
        <p:nvSpPr>
          <p:cNvPr id="23586" name="TextBox 16"/>
          <p:cNvSpPr txBox="1">
            <a:spLocks noChangeArrowheads="1"/>
          </p:cNvSpPr>
          <p:nvPr/>
        </p:nvSpPr>
        <p:spPr bwMode="auto">
          <a:xfrm>
            <a:off x="7601073" y="3722480"/>
            <a:ext cx="28725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"/>
              <a:defRPr sz="29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"/>
              <a:defRPr sz="2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spcBef>
                <a:spcPts val="5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"/>
              <a:defRPr sz="23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spcBef>
                <a:spcPts val="400"/>
              </a:spcBef>
              <a:buClr>
                <a:srgbClr val="A5AB81"/>
              </a:buClr>
              <a:buSzPct val="7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spcBef>
                <a:spcPts val="400"/>
              </a:spcBef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600"/>
              <a:t>B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775" y="228600"/>
            <a:ext cx="8153400" cy="990600"/>
          </a:xfrm>
        </p:spPr>
        <p:txBody>
          <a:bodyPr>
            <a:no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200" dirty="0"/>
              <a:t>Examples of Confounding: Crude Mortality Rates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1"/>
            <p:extLst>
              <p:ext uri="{D42A27DB-BD31-4B8C-83A1-F6EECF244321}">
                <p14:modId xmlns:p14="http://schemas.microsoft.com/office/powerpoint/2010/main" val="2670286583"/>
              </p:ext>
            </p:extLst>
          </p:nvPr>
        </p:nvGraphicFramePr>
        <p:xfrm>
          <a:off x="914400" y="2209800"/>
          <a:ext cx="7467601" cy="25955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8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480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795">
                <a:tc>
                  <a:txBody>
                    <a:bodyPr/>
                    <a:lstStyle/>
                    <a:p>
                      <a:r>
                        <a:rPr lang="en-US" sz="1800" dirty="0"/>
                        <a:t>Country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Crude Mortality</a:t>
                      </a:r>
                      <a:r>
                        <a:rPr lang="en-US" sz="1800" baseline="0" dirty="0"/>
                        <a:t> Rate</a:t>
                      </a:r>
                      <a:endParaRPr lang="en-US" sz="1800" dirty="0"/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Age-Adjusted Mortality Rate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r>
                        <a:rPr lang="en-US" sz="1800" dirty="0"/>
                        <a:t>Costa Rica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3.8 per 1000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3.7 per 1000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r>
                        <a:rPr lang="en-US" sz="1800" dirty="0"/>
                        <a:t>Venezuela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4.4</a:t>
                      </a:r>
                      <a:r>
                        <a:rPr lang="en-US" sz="1800" baseline="0" dirty="0"/>
                        <a:t> per 1000</a:t>
                      </a:r>
                      <a:endParaRPr lang="en-US" sz="1800" dirty="0"/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4.6 per 1000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r>
                        <a:rPr lang="en-US" sz="1800" dirty="0"/>
                        <a:t>Mexico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4.9 per 1000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5.0 per 1000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r>
                        <a:rPr lang="en-US" sz="1800" dirty="0"/>
                        <a:t>Cuba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6.7 per 1000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4.0 per 1000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r>
                        <a:rPr lang="en-US" sz="1800" dirty="0"/>
                        <a:t>Canada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7.3 per 1000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3.2 per 1000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795">
                <a:tc>
                  <a:txBody>
                    <a:bodyPr/>
                    <a:lstStyle/>
                    <a:p>
                      <a:r>
                        <a:rPr lang="en-US" sz="1800" dirty="0"/>
                        <a:t>United</a:t>
                      </a:r>
                      <a:r>
                        <a:rPr lang="en-US" sz="1800" baseline="0" dirty="0"/>
                        <a:t> States</a:t>
                      </a:r>
                      <a:endParaRPr lang="en-US" sz="1800" dirty="0"/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8.7 per 1000</a:t>
                      </a:r>
                    </a:p>
                  </a:txBody>
                  <a:tcPr marT="45714" marB="45714"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3.6 per 1000</a:t>
                      </a:r>
                    </a:p>
                  </a:txBody>
                  <a:tcPr marT="45714" marB="45714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9493" name="Content Placeholder 2"/>
          <p:cNvSpPr txBox="1">
            <a:spLocks/>
          </p:cNvSpPr>
          <p:nvPr/>
        </p:nvSpPr>
        <p:spPr bwMode="auto">
          <a:xfrm>
            <a:off x="609600" y="5181600"/>
            <a:ext cx="8153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19088" indent="-319088">
              <a:spcBef>
                <a:spcPts val="700"/>
              </a:spcBef>
              <a:buClr>
                <a:schemeClr val="accent2"/>
              </a:buClr>
              <a:buSzPct val="60000"/>
              <a:buFont typeface="Wingdings" panose="05000000000000000000" pitchFamily="2" charset="2"/>
              <a:buChar char=""/>
              <a:defRPr sz="2900">
                <a:solidFill>
                  <a:schemeClr val="tx1"/>
                </a:solidFill>
                <a:latin typeface="Tw Cen MT" panose="020B0602020104020603" pitchFamily="34" charset="0"/>
              </a:defRPr>
            </a:lvl1pPr>
            <a:lvl2pPr marL="742950" indent="-285750">
              <a:spcBef>
                <a:spcPts val="550"/>
              </a:spcBef>
              <a:buClr>
                <a:schemeClr val="accent1"/>
              </a:buClr>
              <a:buSzPct val="70000"/>
              <a:buFont typeface="Wingdings 2" panose="05020102010507070707" pitchFamily="18" charset="2"/>
              <a:buChar char=""/>
              <a:defRPr sz="2600">
                <a:solidFill>
                  <a:schemeClr val="tx1"/>
                </a:solidFill>
                <a:latin typeface="Tw Cen MT" panose="020B0602020104020603" pitchFamily="34" charset="0"/>
              </a:defRPr>
            </a:lvl2pPr>
            <a:lvl3pPr marL="1143000" indent="-228600">
              <a:spcBef>
                <a:spcPts val="500"/>
              </a:spcBef>
              <a:buClr>
                <a:schemeClr val="accent2"/>
              </a:buClr>
              <a:buSzPct val="75000"/>
              <a:buFont typeface="Wingdings" panose="05000000000000000000" pitchFamily="2" charset="2"/>
              <a:buChar char=""/>
              <a:defRPr sz="2300">
                <a:solidFill>
                  <a:schemeClr val="tx1"/>
                </a:solidFill>
                <a:latin typeface="Tw Cen MT" panose="020B0602020104020603" pitchFamily="34" charset="0"/>
              </a:defRPr>
            </a:lvl3pPr>
            <a:lvl4pPr marL="1600200" indent="-228600">
              <a:spcBef>
                <a:spcPts val="400"/>
              </a:spcBef>
              <a:buClr>
                <a:srgbClr val="A5AB81"/>
              </a:buClr>
              <a:buSzPct val="7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4pPr>
            <a:lvl5pPr marL="2057400" indent="-228600">
              <a:spcBef>
                <a:spcPts val="400"/>
              </a:spcBef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5pPr>
            <a:lvl6pPr marL="25146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6pPr>
            <a:lvl7pPr marL="29718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7pPr>
            <a:lvl8pPr marL="34290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8pPr>
            <a:lvl9pPr marL="3886200" indent="-228600" eaLnBrk="0" fontAlgn="base" hangingPunct="0">
              <a:spcBef>
                <a:spcPts val="400"/>
              </a:spcBef>
              <a:spcAft>
                <a:spcPct val="0"/>
              </a:spcAft>
              <a:buClr>
                <a:srgbClr val="D8B25C"/>
              </a:buClr>
              <a:buSzPct val="65000"/>
              <a:buFont typeface="Wingdings" panose="05000000000000000000" pitchFamily="2" charset="2"/>
              <a:buChar char=""/>
              <a:defRPr sz="2000">
                <a:solidFill>
                  <a:schemeClr val="tx1"/>
                </a:solidFill>
                <a:latin typeface="Tw Cen MT" panose="020B0602020104020603" pitchFamily="34" charset="0"/>
              </a:defRPr>
            </a:lvl9pPr>
          </a:lstStyle>
          <a:p>
            <a:pPr eaLnBrk="1" hangingPunct="1"/>
            <a:r>
              <a:rPr lang="en-US" altLang="en-US" sz="2400" dirty="0"/>
              <a:t>Here, the crude mortality rates are confounded by age</a:t>
            </a:r>
          </a:p>
          <a:p>
            <a:pPr eaLnBrk="1" hangingPunct="1"/>
            <a:r>
              <a:rPr lang="en-US" altLang="en-US" sz="2400" dirty="0"/>
              <a:t>The age distributions of these countries vary widely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>
          <a:xfrm>
            <a:off x="612775" y="228600"/>
            <a:ext cx="8153400" cy="990600"/>
          </a:xfrm>
        </p:spPr>
        <p:txBody>
          <a:bodyPr/>
          <a:lstStyle/>
          <a:p>
            <a:pPr eaLnBrk="1" hangingPunct="1"/>
            <a:r>
              <a:rPr lang="en-US" altLang="en-US" dirty="0"/>
              <a:t>Example: Confounding by Severity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2774" y="1600200"/>
            <a:ext cx="8302625" cy="5029200"/>
          </a:xfrm>
        </p:spPr>
        <p:txBody>
          <a:bodyPr>
            <a:normAutofit/>
          </a:bodyPr>
          <a:lstStyle/>
          <a:p>
            <a:pPr marL="320040" indent="-320040" eaLnBrk="1" fontAlgn="auto" hangingPunct="1">
              <a:spcAft>
                <a:spcPts val="0"/>
              </a:spcAft>
              <a:buFont typeface="Wingdings"/>
              <a:buChar char=""/>
              <a:defRPr/>
            </a:pPr>
            <a:r>
              <a:rPr lang="en-US" sz="2200" dirty="0"/>
              <a:t>It has been reported that certain medical or tertiary prevention interventions for chronic obstructive pulmonary disease (COPD) are associated with unfavorable health outcomes</a:t>
            </a:r>
          </a:p>
          <a:p>
            <a:pPr marL="640080" lvl="1" indent="-274320" eaLnBrk="1" fontAlgn="auto" hangingPunct="1">
              <a:spcAft>
                <a:spcPts val="0"/>
              </a:spcAft>
              <a:buFont typeface="Wingdings 2"/>
              <a:buChar char=""/>
              <a:defRPr/>
            </a:pPr>
            <a:r>
              <a:rPr lang="en-US" sz="1800" dirty="0"/>
              <a:t>Long-term oxygen therapy</a:t>
            </a:r>
          </a:p>
          <a:p>
            <a:pPr marL="640080" lvl="1" indent="-274320" eaLnBrk="1" fontAlgn="auto" hangingPunct="1">
              <a:spcAft>
                <a:spcPts val="0"/>
              </a:spcAft>
              <a:buFont typeface="Wingdings 2"/>
              <a:buChar char=""/>
              <a:defRPr/>
            </a:pPr>
            <a:r>
              <a:rPr lang="en-US" sz="1800" dirty="0"/>
              <a:t>Undergoing respiratory rehabilitation</a:t>
            </a:r>
          </a:p>
          <a:p>
            <a:pPr marL="640080" lvl="1" indent="-274320" eaLnBrk="1" fontAlgn="auto" hangingPunct="1">
              <a:spcAft>
                <a:spcPts val="0"/>
              </a:spcAft>
              <a:buFont typeface="Wingdings 2"/>
              <a:buChar char=""/>
              <a:defRPr/>
            </a:pPr>
            <a:r>
              <a:rPr lang="en-US" sz="1800" dirty="0"/>
              <a:t>Influenza vaccination</a:t>
            </a:r>
          </a:p>
          <a:p>
            <a:pPr marL="320040" indent="-320040" eaLnBrk="1" fontAlgn="auto" hangingPunct="1">
              <a:spcAft>
                <a:spcPts val="0"/>
              </a:spcAft>
              <a:buFont typeface="Wingdings"/>
              <a:buChar char=""/>
              <a:defRPr/>
            </a:pPr>
            <a:r>
              <a:rPr lang="en-US" sz="2200" dirty="0"/>
              <a:t>However, these more severe COPD are more likely to receive interventions</a:t>
            </a:r>
          </a:p>
          <a:p>
            <a:pPr marL="320040" indent="-320040" eaLnBrk="1" fontAlgn="auto" hangingPunct="1">
              <a:spcAft>
                <a:spcPts val="0"/>
              </a:spcAft>
              <a:buFont typeface="Wingdings"/>
              <a:buChar char=""/>
              <a:defRPr/>
            </a:pPr>
            <a:endParaRPr lang="en-US" sz="2200" dirty="0"/>
          </a:p>
          <a:p>
            <a:pPr marL="320040" indent="-320040" eaLnBrk="1" fontAlgn="auto" hangingPunct="1">
              <a:spcAft>
                <a:spcPts val="0"/>
              </a:spcAft>
              <a:buFont typeface="Wingdings"/>
              <a:buChar char=""/>
              <a:defRPr/>
            </a:pPr>
            <a:r>
              <a:rPr lang="en-US" sz="2200" dirty="0"/>
              <a:t>Therefore, it is important to evaluate confounding by severity</a:t>
            </a:r>
          </a:p>
          <a:p>
            <a:pPr marL="320040" indent="-320040" eaLnBrk="1" fontAlgn="auto" hangingPunct="1">
              <a:spcAft>
                <a:spcPts val="0"/>
              </a:spcAft>
              <a:buFont typeface="Wingdings"/>
              <a:buChar char=""/>
              <a:defRPr/>
            </a:pPr>
            <a:endParaRPr lang="en-US" sz="2200" dirty="0"/>
          </a:p>
          <a:p>
            <a:pPr marL="320040" indent="-320040" eaLnBrk="1" fontAlgn="auto" hangingPunct="1">
              <a:spcAft>
                <a:spcPts val="0"/>
              </a:spcAft>
              <a:buFont typeface="Wingdings"/>
              <a:buChar char=""/>
              <a:defRPr/>
            </a:pPr>
            <a:r>
              <a:rPr lang="en-US" sz="2200" dirty="0"/>
              <a:t>Also called </a:t>
            </a:r>
            <a:r>
              <a:rPr lang="en-US" sz="2200" b="1" dirty="0"/>
              <a:t>confounding by indication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BCD920-2060-504F-95DE-DB822D067C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Next is:</a:t>
            </a:r>
          </a:p>
          <a:p>
            <a:pPr marL="0" indent="0" algn="ctr">
              <a:buNone/>
            </a:pPr>
            <a:r>
              <a:rPr lang="en-US" dirty="0"/>
              <a:t>Part 2: Identifying confounding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44FAE1-4BEA-324D-9C6C-44E4AEAD8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of Part 1</a:t>
            </a:r>
          </a:p>
        </p:txBody>
      </p:sp>
    </p:spTree>
    <p:extLst>
      <p:ext uri="{BB962C8B-B14F-4D97-AF65-F5344CB8AC3E}">
        <p14:creationId xmlns:p14="http://schemas.microsoft.com/office/powerpoint/2010/main" val="34149332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Median">
    <a:dk1>
      <a:sysClr val="windowText" lastClr="000000"/>
    </a:dk1>
    <a:lt1>
      <a:sysClr val="window" lastClr="FFFFFF"/>
    </a:lt1>
    <a:dk2>
      <a:srgbClr val="775F55"/>
    </a:dk2>
    <a:lt2>
      <a:srgbClr val="EBDDC3"/>
    </a:lt2>
    <a:accent1>
      <a:srgbClr val="94B6D2"/>
    </a:accent1>
    <a:accent2>
      <a:srgbClr val="DD8047"/>
    </a:accent2>
    <a:accent3>
      <a:srgbClr val="A5AB81"/>
    </a:accent3>
    <a:accent4>
      <a:srgbClr val="D8B25C"/>
    </a:accent4>
    <a:accent5>
      <a:srgbClr val="7BA79D"/>
    </a:accent5>
    <a:accent6>
      <a:srgbClr val="968C8C"/>
    </a:accent6>
    <a:hlink>
      <a:srgbClr val="F7B615"/>
    </a:hlink>
    <a:folHlink>
      <a:srgbClr val="704404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2431</TotalTime>
  <Words>718</Words>
  <Application>Microsoft Macintosh PowerPoint</Application>
  <PresentationFormat>On-screen Show (4:3)</PresentationFormat>
  <Paragraphs>120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Cambria Math</vt:lpstr>
      <vt:lpstr>Edwardian Script ITC</vt:lpstr>
      <vt:lpstr>Tw Cen MT</vt:lpstr>
      <vt:lpstr>Wingdings</vt:lpstr>
      <vt:lpstr>Wingdings 2</vt:lpstr>
      <vt:lpstr>Median</vt:lpstr>
      <vt:lpstr>Confounding</vt:lpstr>
      <vt:lpstr>What is confounding?</vt:lpstr>
      <vt:lpstr>What is confounding?</vt:lpstr>
      <vt:lpstr>Confounding</vt:lpstr>
      <vt:lpstr>Confounding: Definitions</vt:lpstr>
      <vt:lpstr>Confounding</vt:lpstr>
      <vt:lpstr>Examples of Confounding: Crude Mortality Rates</vt:lpstr>
      <vt:lpstr>Example: Confounding by Severity</vt:lpstr>
      <vt:lpstr>End of Part 1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Confounding and Effect Modification</dc:title>
  <dc:creator>aubreelynn</dc:creator>
  <cp:lastModifiedBy>Lindsay Kobayashi</cp:lastModifiedBy>
  <cp:revision>179</cp:revision>
  <cp:lastPrinted>2017-10-26T01:50:27Z</cp:lastPrinted>
  <dcterms:created xsi:type="dcterms:W3CDTF">2010-11-07T16:58:03Z</dcterms:created>
  <dcterms:modified xsi:type="dcterms:W3CDTF">2020-08-25T19:33:53Z</dcterms:modified>
</cp:coreProperties>
</file>

<file path=docProps/thumbnail.jpeg>
</file>